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sldIdLst>
    <p:sldId id="256" r:id="rId2"/>
    <p:sldId id="263" r:id="rId3"/>
    <p:sldId id="265" r:id="rId4"/>
    <p:sldId id="266" r:id="rId5"/>
    <p:sldId id="268" r:id="rId6"/>
    <p:sldId id="307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5" r:id="rId30"/>
    <p:sldId id="30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17" r:id="rId41"/>
    <p:sldId id="318" r:id="rId42"/>
    <p:sldId id="321" r:id="rId43"/>
    <p:sldId id="320" r:id="rId44"/>
    <p:sldId id="323" r:id="rId45"/>
    <p:sldId id="319" r:id="rId46"/>
    <p:sldId id="322" r:id="rId47"/>
    <p:sldId id="32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F20A-DBA7-4D64-906A-B60FC463CDCA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56F18-AF37-4985-A04F-B7DFB5A0CC9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E485C-075C-43E6-8C72-9F4E15FF8EB9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B3CB-2129-4643-908B-330F5DA6E399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A2F7-C97C-4E53-950D-E52BC1F70D97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FC9E-B807-4E4E-AE44-3FA28C3F7ABA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E0218-81F2-478A-87A9-BDA1CC6627D9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E450-D3CD-4646-B086-F10BD23864AA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B9A8-1712-4A59-8EED-8DF45BF42B34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454F-C632-43BF-BC81-C33B6A42C94F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7FEB-F0D4-4B43-B3B8-0384173FE59F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5B5E-AF97-4EE4-8F61-D82B55F35970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7B83-F8C5-4CBB-8137-A9EE7FDC76A9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E275-6471-4989-B8D0-5A650FC3D66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60530-E154-4289-B8C7-11233330C6B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Muscle Energy Technique</a:t>
            </a:r>
            <a:b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(MET)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1F3013C-2C0C-49FA-A8C1-D82C82A3FCA5}"/>
              </a:ext>
            </a:extLst>
          </p:cNvPr>
          <p:cNvSpPr/>
          <p:nvPr/>
        </p:nvSpPr>
        <p:spPr>
          <a:xfrm>
            <a:off x="539552" y="5301208"/>
            <a:ext cx="4572000" cy="13111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Sanket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Mungikar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Dept. Of Musculoskeletal Physiotherapy</a:t>
            </a:r>
          </a:p>
          <a:p>
            <a:pPr algn="ctr"/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</a:t>
            </a:r>
          </a:p>
          <a:p>
            <a:pPr algn="ctr"/>
            <a:r>
              <a:rPr lang="en-IN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Chh.Sambhajinagar</a:t>
            </a:r>
            <a:endParaRPr lang="en-IN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Isotonic Concentric Contraction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Comic Sans MS" pitchFamily="66" charset="0"/>
              </a:rPr>
              <a:t>The overall length of the muscle shortens, approximating the origin and insertion.</a:t>
            </a:r>
          </a:p>
          <a:p>
            <a:r>
              <a:rPr lang="en-US" dirty="0">
                <a:latin typeface="Comic Sans MS" pitchFamily="66" charset="0"/>
              </a:rPr>
              <a:t>Physiologically  it is like the work of biceps lifting the glass of water from table to mouth.</a:t>
            </a:r>
          </a:p>
          <a:p>
            <a:r>
              <a:rPr lang="en-US" dirty="0">
                <a:latin typeface="Comic Sans MS" pitchFamily="66" charset="0"/>
              </a:rPr>
              <a:t>The patients effort exceeds the physicians resistance. This method is helpful in building the muscle strength</a:t>
            </a:r>
          </a:p>
          <a:p>
            <a:r>
              <a:rPr lang="en-US" dirty="0">
                <a:latin typeface="Comic Sans MS" pitchFamily="66" charset="0"/>
              </a:rPr>
              <a:t>OPERATOR’S FORCE &lt; PATIENT’S EFFORT</a:t>
            </a:r>
          </a:p>
          <a:p>
            <a:pPr>
              <a:buNone/>
            </a:pPr>
            <a:r>
              <a:rPr lang="en-US" dirty="0">
                <a:latin typeface="Comic Sans MS" pitchFamily="66" charset="0"/>
              </a:rPr>
              <a:t>	ISOTONIC CONCENTRIC CONTRACTION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CC174-E670-4601-8BBD-194C48476EB3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Isotonic Eccentric Contraction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omic Sans MS" pitchFamily="66" charset="0"/>
              </a:rPr>
              <a:t>The distance between the origin and insertion is increased</a:t>
            </a:r>
          </a:p>
          <a:p>
            <a:r>
              <a:rPr lang="en-US" dirty="0">
                <a:latin typeface="Comic Sans MS" pitchFamily="66" charset="0"/>
              </a:rPr>
              <a:t>This type of contraction occurs when the biceps lowers the glass of water to the table without spilling it</a:t>
            </a:r>
          </a:p>
          <a:p>
            <a:r>
              <a:rPr lang="en-US" dirty="0">
                <a:latin typeface="Comic Sans MS" pitchFamily="66" charset="0"/>
              </a:rPr>
              <a:t>In treatment mode, this type of muscle contraction occurs, “when a given resistance overcomes the muscle tension so that the muscle actually lengthens”</a:t>
            </a:r>
          </a:p>
          <a:p>
            <a:pPr algn="just"/>
            <a:r>
              <a:rPr lang="en-US" dirty="0">
                <a:latin typeface="Comic Sans MS" pitchFamily="66" charset="0"/>
              </a:rPr>
              <a:t>        OPERATOR’S FORCE &gt; PATIENT’S EFFORT</a:t>
            </a:r>
          </a:p>
          <a:p>
            <a:pPr algn="just">
              <a:buNone/>
            </a:pPr>
            <a:r>
              <a:rPr lang="en-US" dirty="0">
                <a:latin typeface="Comic Sans MS" pitchFamily="66" charset="0"/>
              </a:rPr>
              <a:t>	           ISOTONIC ECCENTRIC CONTRACTION </a:t>
            </a:r>
          </a:p>
          <a:p>
            <a:pPr algn="just">
              <a:buNone/>
            </a:pPr>
            <a:r>
              <a:rPr lang="en-US" dirty="0">
                <a:latin typeface="Comic Sans MS" pitchFamily="66" charset="0"/>
              </a:rPr>
              <a:t>                        or ISOLYTIC CONTRACTION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8179-5BD1-4209-AD99-C6C853E20EC6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Physiological Principles of MET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omic Sans MS" pitchFamily="66" charset="0"/>
              </a:rPr>
              <a:t>PIR</a:t>
            </a:r>
          </a:p>
          <a:p>
            <a:pPr lvl="1"/>
            <a:r>
              <a:rPr lang="en-US" dirty="0">
                <a:latin typeface="Comic Sans MS" pitchFamily="66" charset="0"/>
              </a:rPr>
              <a:t>Mitchell </a:t>
            </a:r>
            <a:r>
              <a:rPr lang="en-US" dirty="0" err="1">
                <a:latin typeface="Comic Sans MS" pitchFamily="66" charset="0"/>
              </a:rPr>
              <a:t>Jr</a:t>
            </a:r>
            <a:r>
              <a:rPr lang="en-US" dirty="0">
                <a:latin typeface="Comic Sans MS" pitchFamily="66" charset="0"/>
              </a:rPr>
              <a:t> postulated that  immediately following the isometric contraction the neuromuscular apparatus is in a refractory state during which passive stretching may be performed without encountering strong </a:t>
            </a:r>
            <a:r>
              <a:rPr lang="en-US" dirty="0" err="1">
                <a:latin typeface="Comic Sans MS" pitchFamily="66" charset="0"/>
              </a:rPr>
              <a:t>myotatic</a:t>
            </a:r>
            <a:r>
              <a:rPr lang="en-US" dirty="0">
                <a:latin typeface="Comic Sans MS" pitchFamily="66" charset="0"/>
              </a:rPr>
              <a:t> reflex opposition</a:t>
            </a:r>
          </a:p>
          <a:p>
            <a:pPr lvl="1"/>
            <a:r>
              <a:rPr lang="en-US" dirty="0">
                <a:latin typeface="Comic Sans MS" pitchFamily="66" charset="0"/>
              </a:rPr>
              <a:t>All the therapist needs to do is resist the contraction and then take up the slack in the fascias during the relaxed refractory period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E159-9B9F-4437-B742-5CF30B091E59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itchFamily="66" charset="0"/>
              </a:rPr>
              <a:t>Reciprocal Inhibition (RI)</a:t>
            </a:r>
          </a:p>
          <a:p>
            <a:pPr lvl="1"/>
            <a:r>
              <a:rPr lang="en-US" dirty="0">
                <a:latin typeface="Comic Sans MS" pitchFamily="66" charset="0"/>
              </a:rPr>
              <a:t>When a muscle is contracted its antagonist will be inhibited</a:t>
            </a:r>
          </a:p>
          <a:p>
            <a:pPr lvl="1"/>
            <a:r>
              <a:rPr lang="en-US" dirty="0">
                <a:latin typeface="Comic Sans MS" pitchFamily="66" charset="0"/>
              </a:rPr>
              <a:t>Due to inhibition antagonist muscle will relax immediately</a:t>
            </a:r>
          </a:p>
          <a:p>
            <a:pPr lvl="1"/>
            <a:r>
              <a:rPr lang="en-US" dirty="0">
                <a:latin typeface="Comic Sans MS" pitchFamily="66" charset="0"/>
              </a:rPr>
              <a:t>Thus the antagonists of shortened muscle or group of muscles may be </a:t>
            </a:r>
            <a:r>
              <a:rPr lang="en-US" dirty="0" err="1">
                <a:latin typeface="Comic Sans MS" pitchFamily="66" charset="0"/>
              </a:rPr>
              <a:t>isometrically</a:t>
            </a:r>
            <a:r>
              <a:rPr lang="en-US" dirty="0">
                <a:latin typeface="Comic Sans MS" pitchFamily="66" charset="0"/>
              </a:rPr>
              <a:t> contracted in order to achieve a degree of ease and additional movement in shortened tissues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7FA-5F40-46B0-A360-D5C9D46E59EA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13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Activating Forces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mic Sans MS" pitchFamily="66" charset="0"/>
              </a:rPr>
              <a:t>Extrinsic Forces</a:t>
            </a:r>
          </a:p>
          <a:p>
            <a:r>
              <a:rPr lang="en-US" dirty="0">
                <a:latin typeface="Comic Sans MS" pitchFamily="66" charset="0"/>
              </a:rPr>
              <a:t>Intrinsic Forces</a:t>
            </a:r>
          </a:p>
          <a:p>
            <a:r>
              <a:rPr lang="en-US" dirty="0">
                <a:latin typeface="Comic Sans MS" pitchFamily="66" charset="0"/>
              </a:rPr>
              <a:t>These forces make the technique work</a:t>
            </a:r>
          </a:p>
          <a:p>
            <a:r>
              <a:rPr lang="en-US" dirty="0">
                <a:latin typeface="Comic Sans MS" pitchFamily="66" charset="0"/>
              </a:rPr>
              <a:t>Extrinsic forces come from outside the patient</a:t>
            </a:r>
          </a:p>
          <a:p>
            <a:pPr lvl="1"/>
            <a:r>
              <a:rPr lang="en-US" dirty="0">
                <a:latin typeface="Comic Sans MS" pitchFamily="66" charset="0"/>
              </a:rPr>
              <a:t>Physician effort</a:t>
            </a:r>
          </a:p>
          <a:p>
            <a:r>
              <a:rPr lang="en-US" dirty="0">
                <a:latin typeface="Comic Sans MS" pitchFamily="66" charset="0"/>
              </a:rPr>
              <a:t>Intrinsic come from within the patient</a:t>
            </a:r>
          </a:p>
          <a:p>
            <a:pPr lvl="1"/>
            <a:r>
              <a:rPr lang="en-US" dirty="0">
                <a:latin typeface="Comic Sans MS" pitchFamily="66" charset="0"/>
              </a:rPr>
              <a:t>Active muscular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Active patient positioning</a:t>
            </a:r>
          </a:p>
          <a:p>
            <a:pPr lvl="1"/>
            <a:r>
              <a:rPr lang="en-US" dirty="0">
                <a:latin typeface="Comic Sans MS" pitchFamily="66" charset="0"/>
              </a:rPr>
              <a:t>Respiratory cooperation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E505-2140-4910-95FA-D6DC059B500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14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Lewit’s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PIR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mic Sans MS" pitchFamily="66" charset="0"/>
              </a:rPr>
              <a:t>PIR technique, as described by </a:t>
            </a:r>
            <a:r>
              <a:rPr lang="en-US" dirty="0" err="1">
                <a:latin typeface="Comic Sans MS" pitchFamily="66" charset="0"/>
              </a:rPr>
              <a:t>Lewit</a:t>
            </a:r>
            <a:r>
              <a:rPr lang="en-US" dirty="0">
                <a:latin typeface="Comic Sans MS" pitchFamily="66" charset="0"/>
              </a:rPr>
              <a:t>, is a method of reducing or relaxing muscle tone in acute situations, in muscles that demonstrate muscle </a:t>
            </a:r>
            <a:r>
              <a:rPr lang="en-US" dirty="0" err="1">
                <a:latin typeface="Comic Sans MS" pitchFamily="66" charset="0"/>
              </a:rPr>
              <a:t>hypertonicity</a:t>
            </a:r>
            <a:r>
              <a:rPr lang="en-US" dirty="0">
                <a:latin typeface="Comic Sans MS" pitchFamily="66" charset="0"/>
              </a:rPr>
              <a:t> and with muscles containing trigger points</a:t>
            </a:r>
          </a:p>
          <a:p>
            <a:pPr marL="990600" lvl="1" indent="-533400"/>
            <a:r>
              <a:rPr lang="en-US" dirty="0">
                <a:latin typeface="Comic Sans MS" pitchFamily="66" charset="0"/>
              </a:rPr>
              <a:t>Hypertonic muscle taken to barrier</a:t>
            </a:r>
          </a:p>
          <a:p>
            <a:pPr marL="990600" lvl="1" indent="-533400"/>
            <a:r>
              <a:rPr lang="en-US" dirty="0">
                <a:latin typeface="Comic Sans MS" pitchFamily="66" charset="0"/>
              </a:rPr>
              <a:t>Patient contracts away from the barrier(agonists contract) 5 to 10 seconds</a:t>
            </a:r>
          </a:p>
          <a:p>
            <a:pPr marL="990600" lvl="1" indent="-533400"/>
            <a:r>
              <a:rPr lang="en-US" dirty="0">
                <a:latin typeface="Comic Sans MS" pitchFamily="66" charset="0"/>
              </a:rPr>
              <a:t>Patient uses 10 -30 % of his available strength</a:t>
            </a:r>
          </a:p>
          <a:p>
            <a:pPr marL="990600" lvl="1" indent="-533400"/>
            <a:r>
              <a:rPr lang="en-US" dirty="0">
                <a:latin typeface="Comic Sans MS" pitchFamily="66" charset="0"/>
              </a:rPr>
              <a:t>Patient is asked to relax (exhale)and stretch to limit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0E233-47AB-4C8C-9180-EDE5B28CB5C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15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Types of MET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Isometric contraction – reciprocal inhibition</a:t>
            </a:r>
          </a:p>
          <a:p>
            <a:r>
              <a:rPr lang="en-US" dirty="0">
                <a:latin typeface="Comic Sans MS" pitchFamily="66" charset="0"/>
              </a:rPr>
              <a:t>Isometric contraction – post isometric relaxation</a:t>
            </a:r>
          </a:p>
          <a:p>
            <a:r>
              <a:rPr lang="en-US" dirty="0">
                <a:latin typeface="Comic Sans MS" pitchFamily="66" charset="0"/>
              </a:rPr>
              <a:t>Isotonic concentric contraction</a:t>
            </a:r>
          </a:p>
          <a:p>
            <a:r>
              <a:rPr lang="en-US" dirty="0" err="1">
                <a:latin typeface="Comic Sans MS" pitchFamily="66" charset="0"/>
              </a:rPr>
              <a:t>Isolytic</a:t>
            </a:r>
            <a:r>
              <a:rPr lang="en-US" dirty="0">
                <a:latin typeface="Comic Sans MS" pitchFamily="66" charset="0"/>
              </a:rPr>
              <a:t> eccentric contraction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89840-00F9-4F9C-BDBC-5356E07100B2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16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Isometric Contraction – Reciprocal Inhibition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Indications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Relaxing muscular spasm or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Mobilizing restricted joints</a:t>
            </a:r>
          </a:p>
          <a:p>
            <a:pPr lvl="1"/>
            <a:r>
              <a:rPr lang="en-US" dirty="0">
                <a:latin typeface="Comic Sans MS" pitchFamily="66" charset="0"/>
              </a:rPr>
              <a:t>Preparing joint for manipulation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Contraction starting point</a:t>
            </a:r>
          </a:p>
          <a:p>
            <a:pPr lvl="1"/>
            <a:r>
              <a:rPr lang="en-US" dirty="0">
                <a:latin typeface="Comic Sans MS" pitchFamily="66" charset="0"/>
              </a:rPr>
              <a:t>At the restriction barrier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Modus operandi</a:t>
            </a:r>
          </a:p>
          <a:p>
            <a:pPr lvl="1"/>
            <a:r>
              <a:rPr lang="en-US" dirty="0">
                <a:latin typeface="Comic Sans MS" pitchFamily="66" charset="0"/>
              </a:rPr>
              <a:t>Affected muscles not employed, antagonists used in isometric contraction obliging shortened muscles to relax via reciprocal inhibition</a:t>
            </a:r>
          </a:p>
          <a:p>
            <a:pPr lvl="1"/>
            <a:r>
              <a:rPr lang="en-US" dirty="0">
                <a:latin typeface="Comic Sans MS" pitchFamily="66" charset="0"/>
              </a:rPr>
              <a:t>Patient is attempting to push through the barrier of restriction against the operators precisely matched counter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2C81-DB5F-4AC4-8001-41C292B4483F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17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36512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Forces</a:t>
            </a:r>
          </a:p>
          <a:p>
            <a:pPr lvl="1"/>
            <a:r>
              <a:rPr lang="en-US" dirty="0">
                <a:latin typeface="Comic Sans MS" pitchFamily="66" charset="0"/>
              </a:rPr>
              <a:t>Operators and patient forces are matched</a:t>
            </a:r>
          </a:p>
          <a:p>
            <a:pPr lvl="1"/>
            <a:r>
              <a:rPr lang="en-US" dirty="0">
                <a:latin typeface="Comic Sans MS" pitchFamily="66" charset="0"/>
              </a:rPr>
              <a:t>20%to 50%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Duration of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7 to 10 seconds initially, increasing  up to 20 seconds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Action following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Area is taken to its new restriction barrier without stretch after ensuring complete relaxation. Perform movement to new barrier on an exhalation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Repetitions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3 to 5 times or until no further gain in ROM is possible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5A71-4928-4A58-9B6F-5C7476F4B867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18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Isometric Contraction – Post Isometric Relaxation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Indications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Relaxing muscular spasm or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Mobilizing restricted joints</a:t>
            </a:r>
          </a:p>
          <a:p>
            <a:pPr lvl="1"/>
            <a:r>
              <a:rPr lang="en-US" dirty="0">
                <a:latin typeface="Comic Sans MS" pitchFamily="66" charset="0"/>
              </a:rPr>
              <a:t>Preparing joint for manipulation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Contraction starting point</a:t>
            </a:r>
          </a:p>
          <a:p>
            <a:pPr lvl="1"/>
            <a:r>
              <a:rPr lang="en-US" dirty="0">
                <a:latin typeface="Comic Sans MS" pitchFamily="66" charset="0"/>
              </a:rPr>
              <a:t>At resistance barrier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Modus operandi</a:t>
            </a:r>
          </a:p>
          <a:p>
            <a:pPr lvl="1"/>
            <a:r>
              <a:rPr lang="en-US" dirty="0">
                <a:latin typeface="Comic Sans MS" pitchFamily="66" charset="0"/>
              </a:rPr>
              <a:t>Affected muscle(agonists) are used in the isometrics contraction, therefore the shortened muscles subsequently relax via post isometric relaxation</a:t>
            </a:r>
          </a:p>
          <a:p>
            <a:pPr lvl="1"/>
            <a:r>
              <a:rPr lang="en-US" dirty="0">
                <a:latin typeface="Comic Sans MS" pitchFamily="66" charset="0"/>
              </a:rPr>
              <a:t>Operator is attempting to push through barrier of restriction against the patients precisely matched counterforce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2D6D-D225-4A4E-90EC-32CBE3E019BF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19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Definition of MET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Muscle energy technique has been defined as a form of manipulative treatment in which the patients muscles are actively used on request from a precisely controlled position in a specific direction and against a distinctly executed counterforce                                                  	       –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American Osteopathic    			  Association</a:t>
            </a:r>
          </a:p>
        </p:txBody>
      </p:sp>
      <p:pic>
        <p:nvPicPr>
          <p:cNvPr id="5" name="Picture 3" descr="C:\Users\Gauravi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000635"/>
            <a:ext cx="1785950" cy="1741301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60FA-3A2D-4674-9A0B-E4B8FCAB3FC5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Forces</a:t>
            </a:r>
          </a:p>
          <a:p>
            <a:pPr lvl="1"/>
            <a:r>
              <a:rPr lang="en-US" dirty="0">
                <a:latin typeface="Comic Sans MS" pitchFamily="66" charset="0"/>
              </a:rPr>
              <a:t>Operators and patient forces are matched</a:t>
            </a:r>
          </a:p>
          <a:p>
            <a:pPr lvl="1"/>
            <a:r>
              <a:rPr lang="en-US" dirty="0">
                <a:latin typeface="Comic Sans MS" pitchFamily="66" charset="0"/>
              </a:rPr>
              <a:t>20% to 50%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Duration of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7 to 10 seconds initially, increasing  up to 20 seconds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Action following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Area is taken to its new restriction barrier without stretch after ensuring complete relaxation. Perform movement to new barrier on an exhalation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Repetitions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3 to 5 times or until no further gain in ROM is possible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6F39-7EF3-4C05-83DB-3D1C7160F2D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20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Isotonic Concentric Contraction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Indications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Toning weakened musculature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Contraction starting point</a:t>
            </a:r>
          </a:p>
          <a:p>
            <a:pPr lvl="1"/>
            <a:r>
              <a:rPr lang="en-US" dirty="0">
                <a:latin typeface="Comic Sans MS" pitchFamily="66" charset="0"/>
              </a:rPr>
              <a:t>In a mid range easy position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Modus operandi</a:t>
            </a:r>
          </a:p>
          <a:p>
            <a:pPr lvl="1"/>
            <a:r>
              <a:rPr lang="en-US" dirty="0">
                <a:latin typeface="Comic Sans MS" pitchFamily="66" charset="0"/>
              </a:rPr>
              <a:t>The contracting muscle is allowed to do so , with some resistance form the operator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9D58-7AA6-4DB5-AADB-9FF26EF12CFC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21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Forces</a:t>
            </a:r>
          </a:p>
          <a:p>
            <a:pPr lvl="1"/>
            <a:r>
              <a:rPr lang="en-US" dirty="0">
                <a:latin typeface="Comic Sans MS" pitchFamily="66" charset="0"/>
              </a:rPr>
              <a:t>Patients force greater than operators force</a:t>
            </a:r>
          </a:p>
          <a:p>
            <a:pPr lvl="1"/>
            <a:r>
              <a:rPr lang="en-US" dirty="0">
                <a:latin typeface="Comic Sans MS" pitchFamily="66" charset="0"/>
              </a:rPr>
              <a:t>Patient uses maximal effort available, but is force is built slowly</a:t>
            </a:r>
          </a:p>
          <a:p>
            <a:pPr lvl="1"/>
            <a:r>
              <a:rPr lang="en-US" dirty="0">
                <a:latin typeface="Comic Sans MS" pitchFamily="66" charset="0"/>
              </a:rPr>
              <a:t>Operator maintains constant degree of resistance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Duration of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3 to 4 seconds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Repetitions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5 to 7 times or more if appropriate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I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80FC-1E08-4CD0-8DA9-AACE96C3E3C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22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Isolytic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Eccentric Contraction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Indications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Stretching tight, fibrotic musculature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Contraction starting point</a:t>
            </a:r>
          </a:p>
          <a:p>
            <a:pPr lvl="1"/>
            <a:r>
              <a:rPr lang="en-US" dirty="0">
                <a:latin typeface="Comic Sans MS" pitchFamily="66" charset="0"/>
              </a:rPr>
              <a:t>A little short of restriction barrier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Modus operandi</a:t>
            </a:r>
          </a:p>
          <a:p>
            <a:pPr lvl="1"/>
            <a:r>
              <a:rPr lang="en-US" dirty="0">
                <a:latin typeface="Comic Sans MS" pitchFamily="66" charset="0"/>
              </a:rPr>
              <a:t>Muscle to be stretched is contracted and is prevented from doing so by operators greater force and contraction is overcome and reversed so that the contracting muscle is stretched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67BBB-A6DE-411D-88A7-E0A939F2CEE4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23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Forces</a:t>
            </a:r>
          </a:p>
          <a:p>
            <a:pPr lvl="1"/>
            <a:r>
              <a:rPr lang="en-US" dirty="0">
                <a:latin typeface="Comic Sans MS" pitchFamily="66" charset="0"/>
              </a:rPr>
              <a:t>Operators force is greater than patients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Duration of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2 to 4 seconds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Repetitions </a:t>
            </a:r>
          </a:p>
          <a:p>
            <a:pPr lvl="1"/>
            <a:r>
              <a:rPr lang="en-US" dirty="0">
                <a:latin typeface="Comic Sans MS" pitchFamily="66" charset="0"/>
              </a:rPr>
              <a:t>3 to 5 times if discomfort is not excessive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E8B4-166D-4463-82A9-9402F1D920D6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24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Sequential Steps of MET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omic Sans MS" pitchFamily="66" charset="0"/>
              </a:rPr>
              <a:t>Based on an accurate diagnosis, muscle energy procedure to lengthen shortened muscles and/or </a:t>
            </a:r>
            <a:r>
              <a:rPr lang="en-US" dirty="0" err="1">
                <a:latin typeface="Comic Sans MS" pitchFamily="66" charset="0"/>
              </a:rPr>
              <a:t>fascial</a:t>
            </a:r>
            <a:r>
              <a:rPr lang="en-US" dirty="0">
                <a:latin typeface="Comic Sans MS" pitchFamily="66" charset="0"/>
              </a:rPr>
              <a:t> elements follows these principles: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itchFamily="66" charset="0"/>
              </a:rPr>
              <a:t>The physiotherapist positions the bone, joint or body part appropriately at the position of initial resistance.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mic Sans MS" pitchFamily="66" charset="0"/>
              </a:rPr>
              <a:t>The physiotherapist instruct the patient about his/her participation and helps the patient to obtain an effective direction of movement for limb, trunk or head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D52F-7F56-411B-92B3-205C277BAAA3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25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Comic Sans MS" pitchFamily="66" charset="0"/>
              </a:rPr>
              <a:t>The physiotherapist directs the patient to contract the appropriate muscle or muscle group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Comic Sans MS" pitchFamily="66" charset="0"/>
              </a:rPr>
              <a:t>The physiotherapist uses counterforce in opposition to and equal to the patients muscle contraction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>
                <a:latin typeface="Comic Sans MS" pitchFamily="66" charset="0"/>
              </a:rPr>
              <a:t>The physiotherapist  maintains force  until an appropriate patient contraction is perceived at the critical articulation or area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CFD8E-1F8A-456A-9EC5-663EB8419FCF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26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Comic Sans MS" pitchFamily="66" charset="0"/>
              </a:rPr>
              <a:t>The patient is directed to gently cease the contraction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Comic Sans MS" pitchFamily="66" charset="0"/>
              </a:rPr>
              <a:t>The physiotherapist allows the patient to relax  sense the tissue relaxation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>
                <a:latin typeface="Comic Sans MS" pitchFamily="66" charset="0"/>
              </a:rPr>
              <a:t>The physiotherapist takes up the slack permitted by the procedure. The slack is allowed by the decreased tension in tight muscle allowing it be passively lengthened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9B5E-5D14-4075-B737-13B71D6D0E74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27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>
                <a:latin typeface="Comic Sans MS" pitchFamily="66" charset="0"/>
              </a:rPr>
              <a:t>Steps 1 -8 are repeated 1 to 2 times until best possible ROM is obtained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>
                <a:latin typeface="Comic Sans MS" pitchFamily="66" charset="0"/>
              </a:rPr>
              <a:t>The physiotherapist reevaluates the original dysfunction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4A0D0-638E-4BA2-B7FB-ABA4C2735F0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28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Amount of Force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omic Sans MS" pitchFamily="66" charset="0"/>
              </a:rPr>
              <a:t>Muscle energy technique is not a wrestling match.</a:t>
            </a:r>
          </a:p>
          <a:p>
            <a:r>
              <a:rPr lang="en-US" dirty="0">
                <a:latin typeface="Comic Sans MS" pitchFamily="66" charset="0"/>
              </a:rPr>
              <a:t>The amount force and counterforce are governed by</a:t>
            </a:r>
          </a:p>
          <a:p>
            <a:pPr lvl="1"/>
            <a:r>
              <a:rPr lang="en-US" dirty="0">
                <a:latin typeface="Comic Sans MS" pitchFamily="66" charset="0"/>
              </a:rPr>
              <a:t>The length and strength of the muscle group involved</a:t>
            </a:r>
          </a:p>
          <a:p>
            <a:pPr lvl="1"/>
            <a:r>
              <a:rPr lang="en-US" dirty="0">
                <a:latin typeface="Comic Sans MS" pitchFamily="66" charset="0"/>
              </a:rPr>
              <a:t>The ability of the patient to accurately pull the body part in the direction you desire to move</a:t>
            </a:r>
          </a:p>
          <a:p>
            <a:pPr lvl="1"/>
            <a:r>
              <a:rPr lang="en-US" dirty="0">
                <a:latin typeface="Comic Sans MS" pitchFamily="66" charset="0"/>
              </a:rPr>
              <a:t>Patients symptoms</a:t>
            </a:r>
          </a:p>
          <a:p>
            <a:r>
              <a:rPr lang="en-US" dirty="0">
                <a:latin typeface="Comic Sans MS" pitchFamily="66" charset="0"/>
              </a:rPr>
              <a:t>A small amount of force should be used at the beginning ,which can be increased if necessary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6E16F-EB5D-4CEA-B821-9A271ADCDE52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29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Uses of MET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According to American Osteopathic Association </a:t>
            </a:r>
          </a:p>
          <a:p>
            <a:pPr lvl="1"/>
            <a:r>
              <a:rPr lang="en-US" dirty="0">
                <a:latin typeface="Comic Sans MS" pitchFamily="66" charset="0"/>
              </a:rPr>
              <a:t>Mobilize joints in which movement is restricted</a:t>
            </a:r>
          </a:p>
          <a:p>
            <a:pPr lvl="1"/>
            <a:r>
              <a:rPr lang="en-US" dirty="0">
                <a:latin typeface="Comic Sans MS" pitchFamily="66" charset="0"/>
              </a:rPr>
              <a:t>Stretch tight muscle and fascia</a:t>
            </a:r>
          </a:p>
          <a:p>
            <a:pPr lvl="1"/>
            <a:r>
              <a:rPr lang="en-US" dirty="0">
                <a:latin typeface="Comic Sans MS" pitchFamily="66" charset="0"/>
              </a:rPr>
              <a:t>Improve local circulation</a:t>
            </a:r>
          </a:p>
          <a:p>
            <a:pPr lvl="1"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1027" name="Picture 3" descr="C:\Users\Gauravi\Desktop\met images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725144"/>
            <a:ext cx="4424375" cy="1733550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167A-5F62-403E-A646-D6BE668AFC2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C:\Users\Gauravi\Desktop\met images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682" y="214290"/>
            <a:ext cx="8823474" cy="6528224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9F25-CE37-46E2-88A1-7C13A53C96C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Asymmetrical Muscle Strength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Asymmetry of motion means possibility of asymmetrical strength</a:t>
            </a:r>
          </a:p>
          <a:p>
            <a:r>
              <a:rPr lang="en-US" dirty="0">
                <a:latin typeface="Comic Sans MS" pitchFamily="66" charset="0"/>
              </a:rPr>
              <a:t>If asymmetry of muscle strength is present, employ  a method of increase the strength of the weak muscle group</a:t>
            </a:r>
          </a:p>
          <a:p>
            <a:r>
              <a:rPr lang="en-US" dirty="0">
                <a:latin typeface="Comic Sans MS" pitchFamily="66" charset="0"/>
              </a:rPr>
              <a:t>Progressive resistance exercises are used to strengthen weakened  groups of muscles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0EF1-AD1B-49A2-9DF6-53F25332174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31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If weakness and shortness occur in different muscle groups but on the same side, attend the shortness first.</a:t>
            </a:r>
          </a:p>
          <a:p>
            <a:r>
              <a:rPr lang="en-US" dirty="0">
                <a:latin typeface="Comic Sans MS" pitchFamily="66" charset="0"/>
              </a:rPr>
              <a:t>Jull and </a:t>
            </a:r>
            <a:r>
              <a:rPr lang="en-US" dirty="0" err="1">
                <a:latin typeface="Comic Sans MS" pitchFamily="66" charset="0"/>
              </a:rPr>
              <a:t>Janda</a:t>
            </a:r>
            <a:r>
              <a:rPr lang="en-US" dirty="0">
                <a:latin typeface="Comic Sans MS" pitchFamily="66" charset="0"/>
              </a:rPr>
              <a:t> feel the agonists spontaneously increase their strength if the shortened or hypertonic fibers are lengthened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1333-221C-41F8-AC38-5A458DB61C1C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32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Indications/Uses</a:t>
            </a:r>
            <a:r>
              <a:rPr lang="en-US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itchFamily="66" charset="0"/>
              </a:rPr>
              <a:t>Whenever somatic dysfunction is present</a:t>
            </a:r>
          </a:p>
          <a:p>
            <a:r>
              <a:rPr lang="en-US" dirty="0">
                <a:latin typeface="Comic Sans MS" pitchFamily="66" charset="0"/>
              </a:rPr>
              <a:t>Whenever there is a need to restore mobility and stability</a:t>
            </a:r>
          </a:p>
          <a:p>
            <a:r>
              <a:rPr lang="en-US" dirty="0">
                <a:latin typeface="Comic Sans MS" pitchFamily="66" charset="0"/>
              </a:rPr>
              <a:t>Normalize abnormal neuromuscular relationship</a:t>
            </a:r>
          </a:p>
          <a:p>
            <a:r>
              <a:rPr lang="en-US" dirty="0">
                <a:latin typeface="Comic Sans MS" pitchFamily="66" charset="0"/>
              </a:rPr>
              <a:t>Improve local circulation and respiratory function</a:t>
            </a:r>
          </a:p>
          <a:p>
            <a:r>
              <a:rPr lang="en-US" dirty="0">
                <a:latin typeface="Comic Sans MS" pitchFamily="66" charset="0"/>
              </a:rPr>
              <a:t>Lengthen and/or normalize restricted muscles and fascia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24F5-1A06-4A21-80CB-32E5F11A1BA3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33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To reduce edema</a:t>
            </a:r>
          </a:p>
          <a:p>
            <a:r>
              <a:rPr lang="en-US" dirty="0">
                <a:latin typeface="Comic Sans MS" pitchFamily="66" charset="0"/>
              </a:rPr>
              <a:t>Mobilize restricted joint</a:t>
            </a:r>
          </a:p>
          <a:p>
            <a:r>
              <a:rPr lang="en-US" dirty="0">
                <a:latin typeface="Comic Sans MS" pitchFamily="66" charset="0"/>
              </a:rPr>
              <a:t>Restore mobility of motion segment</a:t>
            </a:r>
          </a:p>
          <a:p>
            <a:r>
              <a:rPr lang="en-US" dirty="0">
                <a:latin typeface="Comic Sans MS" pitchFamily="66" charset="0"/>
              </a:rPr>
              <a:t>Retain global movement patterns</a:t>
            </a:r>
          </a:p>
          <a:p>
            <a:r>
              <a:rPr lang="en-US" dirty="0">
                <a:latin typeface="Comic Sans MS" pitchFamily="66" charset="0"/>
              </a:rPr>
              <a:t>Stretch fibrotic tissue</a:t>
            </a:r>
          </a:p>
        </p:txBody>
      </p:sp>
      <p:pic>
        <p:nvPicPr>
          <p:cNvPr id="5122" name="Picture 2" descr="C:\Users\Gauravi\Desktop\met images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5" y="4593749"/>
            <a:ext cx="3143271" cy="2049946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7E3-8186-4AEC-AD12-274CFC5E2A83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Contraindications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itchFamily="66" charset="0"/>
              </a:rPr>
              <a:t>Fracture</a:t>
            </a:r>
          </a:p>
          <a:p>
            <a:r>
              <a:rPr lang="en-US" dirty="0">
                <a:latin typeface="Comic Sans MS" pitchFamily="66" charset="0"/>
              </a:rPr>
              <a:t>Severe sprain</a:t>
            </a:r>
          </a:p>
          <a:p>
            <a:r>
              <a:rPr lang="en-US" dirty="0">
                <a:latin typeface="Comic Sans MS" pitchFamily="66" charset="0"/>
              </a:rPr>
              <a:t>Severe strain</a:t>
            </a:r>
          </a:p>
          <a:p>
            <a:r>
              <a:rPr lang="en-US" dirty="0">
                <a:latin typeface="Comic Sans MS" pitchFamily="66" charset="0"/>
              </a:rPr>
              <a:t>Suspected Pathology (until confirmed </a:t>
            </a:r>
            <a:r>
              <a:rPr lang="en-US" dirty="0" err="1">
                <a:latin typeface="Comic Sans MS" pitchFamily="66" charset="0"/>
              </a:rPr>
              <a:t>dx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>
                <a:latin typeface="Comic Sans MS" pitchFamily="66" charset="0"/>
              </a:rPr>
              <a:t>Joint instability </a:t>
            </a:r>
          </a:p>
          <a:p>
            <a:r>
              <a:rPr lang="en-US" dirty="0" err="1">
                <a:latin typeface="Comic Sans MS" pitchFamily="66" charset="0"/>
              </a:rPr>
              <a:t>Tumour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Infection in immediate underlying tissue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87AB5-D31C-4E5A-96BF-448CCA1FCBAA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35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Uncooperative patient</a:t>
            </a:r>
          </a:p>
          <a:p>
            <a:r>
              <a:rPr lang="en-US" dirty="0">
                <a:latin typeface="Comic Sans MS" pitchFamily="66" charset="0"/>
              </a:rPr>
              <a:t>Unresponsive patient</a:t>
            </a:r>
          </a:p>
          <a:p>
            <a:r>
              <a:rPr lang="en-US" dirty="0">
                <a:latin typeface="Comic Sans MS" pitchFamily="66" charset="0"/>
              </a:rPr>
              <a:t>Those who cannot or will not follow directions</a:t>
            </a:r>
          </a:p>
          <a:p>
            <a:r>
              <a:rPr lang="en-US" dirty="0">
                <a:latin typeface="Comic Sans MS" pitchFamily="66" charset="0"/>
              </a:rPr>
              <a:t>MET should not be requested of a very painful muscle or muscle group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2ED4-3B64-4966-85C2-B5F57F7C2945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36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Common Errors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itchFamily="66" charset="0"/>
              </a:rPr>
              <a:t>By physiotherapist </a:t>
            </a:r>
          </a:p>
          <a:p>
            <a:pPr lvl="1"/>
            <a:r>
              <a:rPr lang="en-US" dirty="0">
                <a:latin typeface="Comic Sans MS" pitchFamily="66" charset="0"/>
              </a:rPr>
              <a:t>Inaccurate diagnosis</a:t>
            </a:r>
          </a:p>
          <a:p>
            <a:pPr lvl="1"/>
            <a:r>
              <a:rPr lang="en-US" dirty="0">
                <a:latin typeface="Comic Sans MS" pitchFamily="66" charset="0"/>
              </a:rPr>
              <a:t>Inaccurate localization of corrective forces, incorrect position of joints</a:t>
            </a:r>
          </a:p>
          <a:p>
            <a:pPr lvl="1"/>
            <a:r>
              <a:rPr lang="en-US" dirty="0">
                <a:latin typeface="Comic Sans MS" pitchFamily="66" charset="0"/>
              </a:rPr>
              <a:t>Inaccurate instruction to patient</a:t>
            </a:r>
          </a:p>
          <a:p>
            <a:r>
              <a:rPr lang="en-US" dirty="0">
                <a:latin typeface="Comic Sans MS" pitchFamily="66" charset="0"/>
              </a:rPr>
              <a:t>By patient</a:t>
            </a:r>
          </a:p>
          <a:p>
            <a:pPr lvl="1"/>
            <a:r>
              <a:rPr lang="en-US" dirty="0">
                <a:latin typeface="Comic Sans MS" pitchFamily="66" charset="0"/>
              </a:rPr>
              <a:t>Incorrect force</a:t>
            </a:r>
          </a:p>
          <a:p>
            <a:pPr lvl="1"/>
            <a:r>
              <a:rPr lang="en-US" dirty="0">
                <a:latin typeface="Comic Sans MS" pitchFamily="66" charset="0"/>
              </a:rPr>
              <a:t>Incorrect direction </a:t>
            </a:r>
          </a:p>
          <a:p>
            <a:pPr lvl="1"/>
            <a:r>
              <a:rPr lang="en-US" dirty="0">
                <a:latin typeface="Comic Sans MS" pitchFamily="66" charset="0"/>
              </a:rPr>
              <a:t>Incorrect duration of patient’s effort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4F47-6A08-4E46-970F-1C9AFBAD4C57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37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Dosage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itchFamily="66" charset="0"/>
              </a:rPr>
              <a:t>The dosage is dependent on the intensity of the patient’s efforts in producing muscle contraction</a:t>
            </a:r>
          </a:p>
          <a:p>
            <a:r>
              <a:rPr lang="en-US" dirty="0">
                <a:latin typeface="Comic Sans MS" pitchFamily="66" charset="0"/>
              </a:rPr>
              <a:t>The amount of patient effort may vary from simple muscle twitch to a maximum muscle contraction.</a:t>
            </a:r>
          </a:p>
          <a:p>
            <a:r>
              <a:rPr lang="en-US" dirty="0">
                <a:latin typeface="Comic Sans MS" pitchFamily="66" charset="0"/>
              </a:rPr>
              <a:t>Duration may vary from a fraction of seconds to several seconds</a:t>
            </a:r>
          </a:p>
          <a:p>
            <a:r>
              <a:rPr lang="en-US" dirty="0">
                <a:latin typeface="Comic Sans MS" pitchFamily="66" charset="0"/>
              </a:rPr>
              <a:t>Usually 3 -7 repetitions of muscles effort for each session can be performed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4EDC4-B1A3-453C-BD80-477933B0A9A6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38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Side Effects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Muscle energy techniques are quite safe</a:t>
            </a:r>
          </a:p>
          <a:p>
            <a:r>
              <a:rPr lang="en-US" dirty="0">
                <a:latin typeface="Comic Sans MS" pitchFamily="66" charset="0"/>
              </a:rPr>
              <a:t>With PIR, post treatment soreness and stiffness can occur (esp. with inexperience)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39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According to P E </a:t>
            </a:r>
            <a:r>
              <a:rPr lang="en-US" dirty="0" err="1">
                <a:latin typeface="Comic Sans MS" pitchFamily="66" charset="0"/>
              </a:rPr>
              <a:t>Greenman</a:t>
            </a:r>
            <a:endParaRPr lang="en-US" dirty="0">
              <a:latin typeface="Comic Sans MS" pitchFamily="66" charset="0"/>
            </a:endParaRPr>
          </a:p>
          <a:p>
            <a:pPr lvl="1"/>
            <a:r>
              <a:rPr lang="en-US" dirty="0">
                <a:latin typeface="Comic Sans MS" pitchFamily="66" charset="0"/>
              </a:rPr>
              <a:t>MET is used to lengthen a shortened, or contracted muscle</a:t>
            </a:r>
          </a:p>
          <a:p>
            <a:pPr lvl="1"/>
            <a:r>
              <a:rPr lang="en-US" dirty="0">
                <a:latin typeface="Comic Sans MS" pitchFamily="66" charset="0"/>
              </a:rPr>
              <a:t>To strengthen a physiologically weakened muscle or group of muscles</a:t>
            </a:r>
          </a:p>
          <a:p>
            <a:pPr lvl="1"/>
            <a:r>
              <a:rPr lang="en-US" dirty="0">
                <a:latin typeface="Comic Sans MS" pitchFamily="66" charset="0"/>
              </a:rPr>
              <a:t>To reduce localized edema</a:t>
            </a:r>
          </a:p>
          <a:p>
            <a:pPr lvl="1"/>
            <a:r>
              <a:rPr lang="en-US" dirty="0">
                <a:latin typeface="Comic Sans MS" pitchFamily="66" charset="0"/>
              </a:rPr>
              <a:t>To mobilize an articulation with restricted mobility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D7140-7C41-4CC6-B1E8-F254FDC92F5D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Evaluation of musculoskeletal pain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Factors  responsible for :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Acquired postural imbalances 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Pattern of use stress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occupational,recreational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Inborn imbalances (short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limb,birth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injury).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Repetitive strain from body.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Emotional stress factors 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Trauma ,inflammation.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Disuse ,immobilization.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Climatic stress.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Nutritional deficiency (infection)</a:t>
            </a:r>
          </a:p>
          <a:p>
            <a:pPr>
              <a:buNone/>
            </a:pPr>
            <a:endParaRPr lang="en-US" sz="2800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40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Postural muscle and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phasic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muscle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Postural muscle :predominance of type 1 fiber.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Phasic muscle :predominance in type 2 fiber .</a:t>
            </a:r>
          </a:p>
          <a:p>
            <a:pPr>
              <a:buNone/>
            </a:pPr>
            <a:endParaRPr lang="en-US" sz="28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41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8596" y="2928929"/>
          <a:ext cx="7643865" cy="328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7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92"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Postural muscle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Phasic</a:t>
                      </a:r>
                      <a:r>
                        <a:rPr lang="en-US" sz="2000" dirty="0"/>
                        <a:t> muscle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r>
                        <a:rPr lang="en-US" sz="2000" dirty="0"/>
                        <a:t>Type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Slow twitch -red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Fast twitch –white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r>
                        <a:rPr lang="en-US" sz="2000" dirty="0"/>
                        <a:t>Respiration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Anaerobic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Aerobic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r>
                        <a:rPr lang="en-US" sz="2000" dirty="0"/>
                        <a:t>Function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Static /supportive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Phasic</a:t>
                      </a:r>
                      <a:r>
                        <a:rPr lang="en-US" sz="2000" dirty="0"/>
                        <a:t> /active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r>
                        <a:rPr lang="en-US" sz="2000" dirty="0"/>
                        <a:t>Dysfunction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Shorten 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Weaken 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92">
                <a:tc>
                  <a:txBody>
                    <a:bodyPr/>
                    <a:lstStyle/>
                    <a:p>
                      <a:r>
                        <a:rPr lang="en-US" sz="2000" dirty="0"/>
                        <a:t>Treatment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Stretch/relax 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Facilitate</a:t>
                      </a:r>
                      <a:r>
                        <a:rPr lang="en-US" sz="2000" b="1" baseline="0" dirty="0"/>
                        <a:t> /strengthen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42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898949"/>
              </p:ext>
            </p:extLst>
          </p:nvPr>
        </p:nvGraphicFramePr>
        <p:xfrm>
          <a:off x="571472" y="928669"/>
          <a:ext cx="8001054" cy="6374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193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Lengthened /underactive  stabilizer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Overactive synergist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Shortened antagonist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93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Gluteus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medius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TFL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,</a:t>
                      </a:r>
                      <a:r>
                        <a:rPr lang="en-US" sz="2000" baseline="0" dirty="0" err="1">
                          <a:latin typeface="Comic Sans MS" panose="030F0702030302020204" pitchFamily="66" charset="0"/>
                        </a:rPr>
                        <a:t>Piriformis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US" sz="2000" baseline="0" dirty="0" err="1">
                          <a:latin typeface="Comic Sans MS" panose="030F0702030302020204" pitchFamily="66" charset="0"/>
                        </a:rPr>
                        <a:t>quadratus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2000" baseline="0" dirty="0" err="1">
                          <a:latin typeface="Comic Sans MS" panose="030F0702030302020204" pitchFamily="66" charset="0"/>
                        </a:rPr>
                        <a:t>lumborum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Thigh antagonist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93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Gluteus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maximus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Iliocostalis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 </a:t>
                      </a:r>
                      <a:r>
                        <a:rPr lang="en-US" sz="2000" baseline="0" dirty="0" err="1">
                          <a:latin typeface="Comic Sans MS" panose="030F0702030302020204" pitchFamily="66" charset="0"/>
                        </a:rPr>
                        <a:t>lumborum,hamstring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Iliopsoas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,rectus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femoris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11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Transverse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abdominis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Rectus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abdominis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Iliocostalis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2000" baseline="0" dirty="0" err="1">
                          <a:latin typeface="Comic Sans MS" panose="030F0702030302020204" pitchFamily="66" charset="0"/>
                        </a:rPr>
                        <a:t>lumborum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93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Lower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trapezius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Levator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scapulae,lower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2000" baseline="0" dirty="0" err="1">
                          <a:latin typeface="Comic Sans MS" panose="030F0702030302020204" pitchFamily="66" charset="0"/>
                        </a:rPr>
                        <a:t>trapezius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.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Pectoralis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major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11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Deep neck flexor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SCM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Sub occipital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1939"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Serratus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anterior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Pectoralis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major and minor.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Rhomboids</a:t>
                      </a:r>
                      <a:r>
                        <a:rPr lang="en-US" sz="2000" baseline="0" dirty="0">
                          <a:latin typeface="Comic Sans MS" panose="030F0702030302020204" pitchFamily="66" charset="0"/>
                        </a:rPr>
                        <a:t>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11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anose="030F0702030302020204" pitchFamily="66" charset="0"/>
                        </a:rPr>
                        <a:t>Diaphragm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Scalenes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 ,</a:t>
                      </a:r>
                      <a:r>
                        <a:rPr lang="en-US" sz="2000" dirty="0" err="1">
                          <a:latin typeface="Comic Sans MS" panose="030F0702030302020204" pitchFamily="66" charset="0"/>
                        </a:rPr>
                        <a:t>pectoralis</a:t>
                      </a:r>
                      <a:r>
                        <a:rPr lang="en-US" sz="2000" dirty="0">
                          <a:latin typeface="Comic Sans MS" panose="030F0702030302020204" pitchFamily="66" charset="0"/>
                        </a:rPr>
                        <a:t>  minor </a:t>
                      </a:r>
                      <a:endParaRPr lang="en-IN" sz="20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Pattern of imbalance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err="1">
                <a:latin typeface="Comic Sans MS" panose="030F0702030302020204" pitchFamily="66" charset="0"/>
                <a:cs typeface="Times New Roman" pitchFamily="18" charset="0"/>
              </a:rPr>
              <a:t>Janda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has described  this pattern of shortness and weakness in </a:t>
            </a:r>
            <a:r>
              <a:rPr lang="en-US" sz="2000" b="1" dirty="0">
                <a:latin typeface="Comic Sans MS" panose="030F0702030302020204" pitchFamily="66" charset="0"/>
                <a:cs typeface="Times New Roman" pitchFamily="18" charset="0"/>
              </a:rPr>
              <a:t>upper cross and lower cross syndrome 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Upper cross syndrome :this is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releated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to altered position of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head,neck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,shoulders .</a:t>
            </a:r>
          </a:p>
          <a:p>
            <a:pPr>
              <a:buNone/>
            </a:pP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Occiput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and c1/c2 will hyper extend ,with head being </a:t>
            </a:r>
            <a:r>
              <a:rPr lang="en-US" sz="2000" b="1" dirty="0">
                <a:latin typeface="Comic Sans MS" panose="030F0702030302020204" pitchFamily="66" charset="0"/>
                <a:cs typeface="Times New Roman" pitchFamily="18" charset="0"/>
              </a:rPr>
              <a:t>pushed forward.</a:t>
            </a:r>
          </a:p>
          <a:p>
            <a:pPr>
              <a:buNone/>
            </a:pPr>
            <a:r>
              <a:rPr lang="en-US" sz="2000" b="1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lower cervical and 4</a:t>
            </a:r>
            <a:r>
              <a:rPr lang="en-US" sz="2000" baseline="30000" dirty="0">
                <a:latin typeface="Comic Sans MS" panose="030F0702030302020204" pitchFamily="66" charset="0"/>
                <a:cs typeface="Times New Roman" pitchFamily="18" charset="0"/>
              </a:rPr>
              <a:t>th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thoracic vertebrae will be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posturally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stressed as result.</a:t>
            </a: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Rotation and abduction of scapula .</a:t>
            </a: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Altered axis of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glenoid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fossa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leads to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humerus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stabilised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by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levator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scapular,upper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trapezius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endParaRPr lang="en-US" sz="2000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Lower cross syndrome :pelvis tip forward in frontal plane .</a:t>
            </a: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Flexing hip joint and producing lumbar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lordosis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and stress at L5-S1 level .</a:t>
            </a: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Further stress on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sagittal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plane in with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quadritus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lumborum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tightens and gluteus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maximus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and </a:t>
            </a:r>
            <a:r>
              <a:rPr lang="en-US" sz="2000" dirty="0" err="1">
                <a:latin typeface="Comic Sans MS" panose="030F0702030302020204" pitchFamily="66" charset="0"/>
                <a:cs typeface="Times New Roman" pitchFamily="18" charset="0"/>
              </a:rPr>
              <a:t>medius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 become weaken.</a:t>
            </a:r>
          </a:p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Lateral core set become unstable leads to back pain .</a:t>
            </a:r>
          </a:p>
          <a:p>
            <a:pPr>
              <a:buNone/>
            </a:pPr>
            <a:endParaRPr lang="en-US" sz="2000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43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000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Comic Sans MS" panose="030F0702030302020204" pitchFamily="66" charset="0"/>
                <a:cs typeface="Times New Roman" pitchFamily="18" charset="0"/>
              </a:rPr>
              <a:t>Lower cross syndrome </a:t>
            </a:r>
            <a:r>
              <a:rPr lang="en-US" sz="2000" dirty="0">
                <a:latin typeface="Comic Sans MS" panose="030F0702030302020204" pitchFamily="66" charset="0"/>
                <a:cs typeface="Times New Roman" pitchFamily="18" charset="0"/>
              </a:rPr>
              <a:t>: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pelvis tip forward in frontal plane 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Flexing hip joint and producing lumbar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lordosis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and stress at L5-S1 level 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Further stress on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sagittal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plane in with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quadritus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lumborum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tightens and gluteus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maximus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and </a:t>
            </a:r>
            <a:r>
              <a:rPr lang="en-US" sz="2800" dirty="0" err="1">
                <a:latin typeface="Comic Sans MS" panose="030F0702030302020204" pitchFamily="66" charset="0"/>
                <a:cs typeface="Times New Roman" pitchFamily="18" charset="0"/>
              </a:rPr>
              <a:t>medius</a:t>
            </a: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 become weaken.</a:t>
            </a:r>
          </a:p>
          <a:p>
            <a:pPr>
              <a:buNone/>
            </a:pPr>
            <a:r>
              <a:rPr lang="en-US" sz="2800" dirty="0">
                <a:latin typeface="Comic Sans MS" panose="030F0702030302020204" pitchFamily="66" charset="0"/>
                <a:cs typeface="Times New Roman" pitchFamily="18" charset="0"/>
              </a:rPr>
              <a:t>Lateral core set become unstable leads to back pain .</a:t>
            </a:r>
          </a:p>
          <a:p>
            <a:pPr>
              <a:buNone/>
            </a:pPr>
            <a:endParaRPr lang="en-US" sz="2000" dirty="0">
              <a:latin typeface="Comic Sans MS" panose="030F0702030302020204" pitchFamily="66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44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293023"/>
              </p:ext>
            </p:extLst>
          </p:nvPr>
        </p:nvGraphicFramePr>
        <p:xfrm>
          <a:off x="467544" y="35560"/>
          <a:ext cx="8219256" cy="349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433">
                <a:tc>
                  <a:txBody>
                    <a:bodyPr/>
                    <a:lstStyle/>
                    <a:p>
                      <a:r>
                        <a:rPr lang="en-US" sz="2000" dirty="0"/>
                        <a:t>Upper cross syndrome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All tighten and short</a:t>
                      </a:r>
                      <a:r>
                        <a:rPr lang="en-US" sz="2000" b="1" baseline="0" dirty="0"/>
                        <a:t> </a:t>
                      </a:r>
                      <a:endParaRPr lang="en-IN" sz="2000" b="1" dirty="0"/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All weaken </a:t>
                      </a:r>
                      <a:endParaRPr lang="en-IN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433"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953">
                <a:tc>
                  <a:txBody>
                    <a:bodyPr/>
                    <a:lstStyle/>
                    <a:p>
                      <a:r>
                        <a:rPr lang="en-US" sz="2000" dirty="0" err="1"/>
                        <a:t>Pectoralis</a:t>
                      </a:r>
                      <a:r>
                        <a:rPr lang="en-US" sz="2000" dirty="0"/>
                        <a:t> major</a:t>
                      </a:r>
                      <a:r>
                        <a:rPr lang="en-US" sz="2000" baseline="0" dirty="0"/>
                        <a:t> ,minor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Lower and middle </a:t>
                      </a:r>
                      <a:r>
                        <a:rPr lang="en-US" sz="2000" dirty="0" err="1"/>
                        <a:t>trapezius</a:t>
                      </a:r>
                      <a:r>
                        <a:rPr lang="en-US" sz="2000" baseline="0" dirty="0"/>
                        <a:t>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433">
                <a:tc>
                  <a:txBody>
                    <a:bodyPr/>
                    <a:lstStyle/>
                    <a:p>
                      <a:r>
                        <a:rPr lang="en-US" sz="2000" dirty="0"/>
                        <a:t>Upper </a:t>
                      </a:r>
                      <a:r>
                        <a:rPr lang="en-US" sz="2000" dirty="0" err="1"/>
                        <a:t>trapezius</a:t>
                      </a:r>
                      <a:r>
                        <a:rPr lang="en-US" sz="2000" baseline="0" dirty="0"/>
                        <a:t>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Serratus</a:t>
                      </a:r>
                      <a:r>
                        <a:rPr lang="en-US" sz="2000" dirty="0"/>
                        <a:t> anterior and rhomboids 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433">
                <a:tc>
                  <a:txBody>
                    <a:bodyPr/>
                    <a:lstStyle/>
                    <a:p>
                      <a:r>
                        <a:rPr lang="en-US" sz="2000" dirty="0" err="1"/>
                        <a:t>Levator</a:t>
                      </a:r>
                      <a:r>
                        <a:rPr lang="en-US" sz="2000" dirty="0"/>
                        <a:t> scapulae</a:t>
                      </a:r>
                      <a:r>
                        <a:rPr lang="en-US" sz="2000" baseline="0" dirty="0"/>
                        <a:t>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742">
                <a:tc>
                  <a:txBody>
                    <a:bodyPr/>
                    <a:lstStyle/>
                    <a:p>
                      <a:r>
                        <a:rPr lang="en-US" sz="2000" dirty="0" err="1"/>
                        <a:t>Sternomastoid</a:t>
                      </a:r>
                      <a:r>
                        <a:rPr lang="en-US" sz="2000" dirty="0"/>
                        <a:t>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433">
                <a:tc>
                  <a:txBody>
                    <a:bodyPr/>
                    <a:lstStyle/>
                    <a:p>
                      <a:endParaRPr lang="en-I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45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0210"/>
              </p:ext>
            </p:extLst>
          </p:nvPr>
        </p:nvGraphicFramePr>
        <p:xfrm>
          <a:off x="571472" y="3605374"/>
          <a:ext cx="8001056" cy="2940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88">
                <a:tc>
                  <a:txBody>
                    <a:bodyPr/>
                    <a:lstStyle/>
                    <a:p>
                      <a:r>
                        <a:rPr lang="en-US" b="1" dirty="0"/>
                        <a:t>Lower cross syndrome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98">
                <a:tc>
                  <a:txBody>
                    <a:bodyPr/>
                    <a:lstStyle/>
                    <a:p>
                      <a:r>
                        <a:rPr lang="en-US" b="1" dirty="0"/>
                        <a:t>All tighten and short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All weaken</a:t>
                      </a:r>
                      <a:r>
                        <a:rPr lang="en-US" b="1" baseline="0" dirty="0"/>
                        <a:t> 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88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88">
                <a:tc>
                  <a:txBody>
                    <a:bodyPr/>
                    <a:lstStyle/>
                    <a:p>
                      <a:r>
                        <a:rPr lang="en-US" b="1" dirty="0"/>
                        <a:t>Hip flexors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Abdominal and </a:t>
                      </a:r>
                      <a:r>
                        <a:rPr lang="en-US" b="1" dirty="0" err="1"/>
                        <a:t>gluteal</a:t>
                      </a:r>
                      <a:r>
                        <a:rPr lang="en-US" b="1" baseline="0" dirty="0"/>
                        <a:t> muscles </a:t>
                      </a:r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88">
                <a:tc>
                  <a:txBody>
                    <a:bodyPr/>
                    <a:lstStyle/>
                    <a:p>
                      <a:r>
                        <a:rPr lang="en-US" b="1" dirty="0" err="1"/>
                        <a:t>Iliopsoas</a:t>
                      </a:r>
                      <a:r>
                        <a:rPr lang="en-US" b="1" dirty="0"/>
                        <a:t> ,rectus </a:t>
                      </a:r>
                      <a:r>
                        <a:rPr lang="en-US" b="1" dirty="0" err="1"/>
                        <a:t>femoris</a:t>
                      </a:r>
                      <a:r>
                        <a:rPr lang="en-US" b="1" dirty="0"/>
                        <a:t>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88">
                <a:tc>
                  <a:txBody>
                    <a:bodyPr/>
                    <a:lstStyle/>
                    <a:p>
                      <a:r>
                        <a:rPr lang="en-US" b="1" dirty="0"/>
                        <a:t>TFL ,short adductors</a:t>
                      </a:r>
                      <a:r>
                        <a:rPr lang="en-US" b="1" baseline="0" dirty="0"/>
                        <a:t>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088">
                <a:tc>
                  <a:txBody>
                    <a:bodyPr/>
                    <a:lstStyle/>
                    <a:p>
                      <a:r>
                        <a:rPr lang="en-US" b="1" dirty="0"/>
                        <a:t>Erector spine</a:t>
                      </a:r>
                      <a:r>
                        <a:rPr lang="en-US" b="1" baseline="0" dirty="0"/>
                        <a:t> group of trunk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88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46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  <p:pic>
        <p:nvPicPr>
          <p:cNvPr id="1026" name="Picture 2" descr="C:\Users\admin\Desktop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42910" y="428604"/>
            <a:ext cx="7643866" cy="2928958"/>
          </a:xfrm>
          <a:prstGeom prst="rect">
            <a:avLst/>
          </a:prstGeom>
          <a:noFill/>
        </p:spPr>
      </p:pic>
      <p:pic>
        <p:nvPicPr>
          <p:cNvPr id="1027" name="Picture 3" descr="C:\Users\admin\Desktop\lower-cross-syndrom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929066"/>
            <a:ext cx="7643866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THANK YOU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136C-53D9-4BD3-B593-354025EC7838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47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Barrier concept 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0034" y="1643050"/>
            <a:ext cx="8058150" cy="4495800"/>
          </a:xfrm>
        </p:spPr>
      </p:pic>
      <p:sp>
        <p:nvSpPr>
          <p:cNvPr id="9" name="TextBox 8"/>
          <p:cNvSpPr txBox="1"/>
          <p:nvPr/>
        </p:nvSpPr>
        <p:spPr>
          <a:xfrm>
            <a:off x="1214414" y="2285992"/>
            <a:ext cx="997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Neutral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Position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277122" y="308054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14800" y="2209800"/>
            <a:ext cx="1556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Limit of active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ROM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634708" y="308054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00760" y="2214554"/>
            <a:ext cx="1282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Barrier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P             A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134906" y="308054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6992162" y="308054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09800" y="43434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Bind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Moving towards the barrier</a:t>
            </a: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Ease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Moving away from the barrier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5DBE-8B1C-49C2-99F5-936340636A09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C:\Users\Gauravi\Desktop\met images\2078410255_43ffb07be8_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95B7-5095-4C7E-8112-E1B69B4B8A1E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Technical Principles in MET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omic Sans MS" pitchFamily="66" charset="0"/>
              </a:rPr>
              <a:t>Muscle energy procedures attempt to shorten or lengthen the distance between the origin and insertion of certain muscles</a:t>
            </a:r>
          </a:p>
          <a:p>
            <a:r>
              <a:rPr lang="en-US" dirty="0">
                <a:latin typeface="Comic Sans MS" pitchFamily="66" charset="0"/>
              </a:rPr>
              <a:t>The goals are to </a:t>
            </a:r>
          </a:p>
          <a:p>
            <a:pPr lvl="1"/>
            <a:r>
              <a:rPr lang="en-US" dirty="0">
                <a:latin typeface="Comic Sans MS" pitchFamily="66" charset="0"/>
              </a:rPr>
              <a:t>Strengthen the weaker side of an asymmetry</a:t>
            </a:r>
          </a:p>
          <a:p>
            <a:pPr lvl="1"/>
            <a:r>
              <a:rPr lang="en-US" dirty="0">
                <a:latin typeface="Comic Sans MS" pitchFamily="66" charset="0"/>
              </a:rPr>
              <a:t>Decreases the </a:t>
            </a:r>
            <a:r>
              <a:rPr lang="en-US" dirty="0" err="1">
                <a:latin typeface="Comic Sans MS" pitchFamily="66" charset="0"/>
              </a:rPr>
              <a:t>hypertonicity</a:t>
            </a:r>
            <a:endParaRPr lang="en-US" dirty="0">
              <a:latin typeface="Comic Sans MS" pitchFamily="66" charset="0"/>
            </a:endParaRPr>
          </a:p>
          <a:p>
            <a:pPr lvl="1"/>
            <a:r>
              <a:rPr lang="en-US" dirty="0">
                <a:latin typeface="Comic Sans MS" pitchFamily="66" charset="0"/>
              </a:rPr>
              <a:t>Lengthen muscle fiber</a:t>
            </a:r>
          </a:p>
          <a:p>
            <a:pPr lvl="1"/>
            <a:r>
              <a:rPr lang="en-US" dirty="0">
                <a:latin typeface="Comic Sans MS" pitchFamily="66" charset="0"/>
              </a:rPr>
              <a:t>Reduce the restraint of movement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30E-FF11-4D00-A9E8-16F283DA21D1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Muscle contractions are classified as </a:t>
            </a:r>
          </a:p>
          <a:p>
            <a:pPr lvl="1"/>
            <a:r>
              <a:rPr lang="en-US" dirty="0">
                <a:latin typeface="Comic Sans MS" pitchFamily="66" charset="0"/>
              </a:rPr>
              <a:t>Isometric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Isotonic concentric contraction</a:t>
            </a:r>
          </a:p>
          <a:p>
            <a:pPr lvl="1"/>
            <a:r>
              <a:rPr lang="en-US" dirty="0">
                <a:latin typeface="Comic Sans MS" pitchFamily="66" charset="0"/>
              </a:rPr>
              <a:t>Isotonic eccentric contraction (</a:t>
            </a:r>
            <a:r>
              <a:rPr lang="en-US" dirty="0" err="1">
                <a:latin typeface="Comic Sans MS" pitchFamily="66" charset="0"/>
              </a:rPr>
              <a:t>Isolytic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>
              <a:buNone/>
            </a:pPr>
            <a:endParaRPr lang="en-US" dirty="0">
              <a:latin typeface="Comic Sans MS" pitchFamily="66" charset="0"/>
            </a:endParaRPr>
          </a:p>
        </p:txBody>
      </p:sp>
      <p:pic>
        <p:nvPicPr>
          <p:cNvPr id="5" name="Picture 3" descr="C:\Users\Gauravi\Desktop\isotonm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00504"/>
            <a:ext cx="4419600" cy="2641192"/>
          </a:xfrm>
          <a:prstGeom prst="rect">
            <a:avLst/>
          </a:prstGeom>
          <a:noFill/>
        </p:spPr>
      </p:pic>
      <p:pic>
        <p:nvPicPr>
          <p:cNvPr id="3074" name="Picture 2" descr="C:\Users\Gauravi\Desktop\met imag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143380"/>
            <a:ext cx="3643338" cy="2533654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8FFE1-907F-4D08-85EC-E957EC47F643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auravi\Desktop\met\manualtherapy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Isometric Contraction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5778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omic Sans MS" pitchFamily="66" charset="0"/>
              </a:rPr>
              <a:t>The distance between the origin and the insertion of the muscle remains the same as the muscle contracts</a:t>
            </a:r>
          </a:p>
          <a:p>
            <a:r>
              <a:rPr lang="en-US" dirty="0">
                <a:latin typeface="Comic Sans MS" pitchFamily="66" charset="0"/>
              </a:rPr>
              <a:t>Neither the patients effort nor the therapist’s resistance win</a:t>
            </a:r>
          </a:p>
          <a:p>
            <a:r>
              <a:rPr lang="en-US" dirty="0">
                <a:latin typeface="Comic Sans MS" pitchFamily="66" charset="0"/>
              </a:rPr>
              <a:t>This apparently resets the muscles </a:t>
            </a:r>
            <a:r>
              <a:rPr lang="en-US" dirty="0" err="1">
                <a:latin typeface="Comic Sans MS" pitchFamily="66" charset="0"/>
              </a:rPr>
              <a:t>proprioceptors</a:t>
            </a:r>
            <a:r>
              <a:rPr lang="en-US" dirty="0">
                <a:latin typeface="Comic Sans MS" pitchFamily="66" charset="0"/>
              </a:rPr>
              <a:t> as the tight muscle lengthens</a:t>
            </a:r>
          </a:p>
          <a:p>
            <a:r>
              <a:rPr lang="en-US" dirty="0">
                <a:latin typeface="Comic Sans MS" pitchFamily="66" charset="0"/>
              </a:rPr>
              <a:t>OPERATOR’S FORCE = PATIENT’S EFFORT</a:t>
            </a:r>
          </a:p>
          <a:p>
            <a:pPr>
              <a:buNone/>
            </a:pPr>
            <a:r>
              <a:rPr lang="en-US" dirty="0">
                <a:latin typeface="Comic Sans MS" pitchFamily="66" charset="0"/>
              </a:rPr>
              <a:t>	 		(PIR or RI) ISOMETRICS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144D-857A-4810-806A-9C72F7E1CE71}" type="datetime5">
              <a:rPr lang="en-US" smtClean="0"/>
              <a:pPr/>
              <a:t>18-Jun-24</a:t>
            </a:fld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0530-E154-4289-B8C7-11233330C6B6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MUSCLE ENERGY TECHNIQUE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2220</Words>
  <Application>Microsoft Office PowerPoint</Application>
  <PresentationFormat>On-screen Show (4:3)</PresentationFormat>
  <Paragraphs>453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Comic Sans MS</vt:lpstr>
      <vt:lpstr>Times New Roman</vt:lpstr>
      <vt:lpstr>Office Theme</vt:lpstr>
      <vt:lpstr>Muscle Energy Technique (MET)</vt:lpstr>
      <vt:lpstr>Definition of MET</vt:lpstr>
      <vt:lpstr>Uses of MET </vt:lpstr>
      <vt:lpstr>PowerPoint Presentation</vt:lpstr>
      <vt:lpstr>Barrier concept </vt:lpstr>
      <vt:lpstr>PowerPoint Presentation</vt:lpstr>
      <vt:lpstr>Technical Principles in MET</vt:lpstr>
      <vt:lpstr>PowerPoint Presentation</vt:lpstr>
      <vt:lpstr>Isometric Contraction</vt:lpstr>
      <vt:lpstr>Isotonic Concentric Contraction</vt:lpstr>
      <vt:lpstr>Isotonic Eccentric Contraction</vt:lpstr>
      <vt:lpstr>Physiological Principles of MET</vt:lpstr>
      <vt:lpstr>PowerPoint Presentation</vt:lpstr>
      <vt:lpstr>Activating Forces</vt:lpstr>
      <vt:lpstr>Lewit’s PIR</vt:lpstr>
      <vt:lpstr>Types of MET</vt:lpstr>
      <vt:lpstr>Isometric Contraction – Reciprocal Inhibition</vt:lpstr>
      <vt:lpstr>PowerPoint Presentation</vt:lpstr>
      <vt:lpstr>Isometric Contraction – Post Isometric Relaxation</vt:lpstr>
      <vt:lpstr>PowerPoint Presentation</vt:lpstr>
      <vt:lpstr>Isotonic Concentric Contraction</vt:lpstr>
      <vt:lpstr>PowerPoint Presentation</vt:lpstr>
      <vt:lpstr>Isolytic Eccentric Contraction</vt:lpstr>
      <vt:lpstr>PowerPoint Presentation</vt:lpstr>
      <vt:lpstr>Sequential Steps of MET</vt:lpstr>
      <vt:lpstr>PowerPoint Presentation</vt:lpstr>
      <vt:lpstr>PowerPoint Presentation</vt:lpstr>
      <vt:lpstr>PowerPoint Presentation</vt:lpstr>
      <vt:lpstr>Amount of Force</vt:lpstr>
      <vt:lpstr>PowerPoint Presentation</vt:lpstr>
      <vt:lpstr>Asymmetrical Muscle Strength </vt:lpstr>
      <vt:lpstr>PowerPoint Presentation</vt:lpstr>
      <vt:lpstr>Indications/Uses </vt:lpstr>
      <vt:lpstr>PowerPoint Presentation</vt:lpstr>
      <vt:lpstr>Contraindications </vt:lpstr>
      <vt:lpstr>PowerPoint Presentation</vt:lpstr>
      <vt:lpstr>Common Errors </vt:lpstr>
      <vt:lpstr>Dosage </vt:lpstr>
      <vt:lpstr>Side Effects</vt:lpstr>
      <vt:lpstr>Evaluation of musculoskeletal pain </vt:lpstr>
      <vt:lpstr>Postural muscle and phasic muscle</vt:lpstr>
      <vt:lpstr>Pattern of imbalance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Gauravi</dc:creator>
  <cp:lastModifiedBy>prachidorlikar0510@gmail.com</cp:lastModifiedBy>
  <cp:revision>56</cp:revision>
  <dcterms:created xsi:type="dcterms:W3CDTF">2010-12-04T05:14:02Z</dcterms:created>
  <dcterms:modified xsi:type="dcterms:W3CDTF">2024-06-18T14:51:42Z</dcterms:modified>
</cp:coreProperties>
</file>